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9" r:id="rId2"/>
    <p:sldId id="260" r:id="rId3"/>
    <p:sldId id="305" r:id="rId4"/>
    <p:sldId id="262" r:id="rId5"/>
    <p:sldId id="265" r:id="rId6"/>
    <p:sldId id="271" r:id="rId7"/>
    <p:sldId id="272" r:id="rId8"/>
    <p:sldId id="269" r:id="rId9"/>
    <p:sldId id="270" r:id="rId10"/>
    <p:sldId id="274" r:id="rId11"/>
    <p:sldId id="267" r:id="rId12"/>
    <p:sldId id="308" r:id="rId13"/>
    <p:sldId id="292" r:id="rId14"/>
    <p:sldId id="293" r:id="rId15"/>
    <p:sldId id="304" r:id="rId16"/>
    <p:sldId id="306" r:id="rId17"/>
    <p:sldId id="307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2" r:id="rId35"/>
    <p:sldId id="273" r:id="rId36"/>
    <p:sldId id="275" r:id="rId37"/>
    <p:sldId id="276" r:id="rId38"/>
    <p:sldId id="277" r:id="rId39"/>
    <p:sldId id="278" r:id="rId40"/>
    <p:sldId id="279" r:id="rId41"/>
    <p:sldId id="280" r:id="rId42"/>
    <p:sldId id="30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F2420C-1F6B-482E-A16D-B738A420E2C2}" type="datetimeFigureOut">
              <a:rPr lang="fa-IR" smtClean="0"/>
              <a:t>1439/11/06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30D0D08-FE3A-441C-9A5F-F5DEBE2A62B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185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718C9-D3B1-4A95-82DA-56AFC3A5AB65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9" y="685125"/>
            <a:ext cx="4832350" cy="343012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3ADB-68C5-4C50-9B8E-1F6D7208170E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781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30F41-25AF-4F1C-8CB4-F08F93F034E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9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B03B-418D-4F9E-938D-8C96B816BF39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788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3ADB-68C5-4C50-9B8E-1F6D7208170E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086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B03B-418D-4F9E-938D-8C96B816BF39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558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1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5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6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9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5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3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E3062-00EA-4A32-BB28-B633BCF673D7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6CFE1-EBE6-4F8E-BBBF-D9757F582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4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2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535517" y="642939"/>
          <a:ext cx="10894483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orelDRAW" r:id="rId4" imgW="4392168" imgH="2511552" progId="">
                  <p:embed/>
                </p:oleObj>
              </mc:Choice>
              <mc:Fallback>
                <p:oleObj name="CorelDRAW" r:id="rId4" imgW="4392168" imgH="251155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17" y="642939"/>
                        <a:ext cx="10894483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989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786" y="1327246"/>
            <a:ext cx="11354936" cy="5141793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تنظیم دوره قرائت های مشترکین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ناحیه بندی قرائت </a:t>
            </a:r>
            <a:r>
              <a:rPr lang="fa-IR" dirty="0" smtClean="0">
                <a:cs typeface="B Zar" pitchFamily="2" charset="-78"/>
              </a:rPr>
              <a:t>مشترکین</a:t>
            </a:r>
            <a:endParaRPr lang="en-US" dirty="0" smtClean="0"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عدم قرائت مشترکین</a:t>
            </a:r>
            <a:endParaRPr lang="fa-IR" dirty="0">
              <a:cs typeface="B Zar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نصب کنتورهای </a:t>
            </a:r>
            <a:r>
              <a:rPr lang="fa-IR" dirty="0" smtClean="0">
                <a:cs typeface="B Zar" pitchFamily="2" charset="-78"/>
              </a:rPr>
              <a:t>مرجع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تعداد </a:t>
            </a:r>
            <a:r>
              <a:rPr lang="fa-IR" dirty="0">
                <a:cs typeface="B Zar" pitchFamily="2" charset="-78"/>
              </a:rPr>
              <a:t>انشعابهای غیرمجاز مشهود و </a:t>
            </a:r>
            <a:r>
              <a:rPr lang="fa-IR" dirty="0" smtClean="0">
                <a:cs typeface="B Zar" pitchFamily="2" charset="-78"/>
              </a:rPr>
              <a:t>نامشهود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چراغهای راهنمایی / اداره راه وترابری و  ......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تعویض کنتورهای معیوب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سیستم </a:t>
            </a:r>
            <a:r>
              <a:rPr lang="en-US" dirty="0">
                <a:cs typeface="B Nazanin" pitchFamily="2" charset="-78"/>
              </a:rPr>
              <a:t>AMI</a:t>
            </a:r>
            <a:r>
              <a:rPr lang="fa-IR" dirty="0">
                <a:cs typeface="B Nazanin" pitchFamily="2" charset="-78"/>
              </a:rPr>
              <a:t> </a:t>
            </a:r>
            <a:endParaRPr lang="fa-IR" dirty="0" smtClean="0">
              <a:cs typeface="B Zar" pitchFamily="2" charset="-78"/>
            </a:endParaRPr>
          </a:p>
          <a:p>
            <a:pPr marL="0" lvl="0" indent="0" algn="r" rtl="1">
              <a:buNone/>
            </a:pPr>
            <a:endParaRPr lang="fa-IR" dirty="0" smtClean="0">
              <a:cs typeface="B Zar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endParaRPr lang="fa-IR" dirty="0">
              <a:cs typeface="B Zar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endParaRPr lang="fa-IR" dirty="0">
              <a:cs typeface="B Zar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Zar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ar-SA" dirty="0" smtClean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824" y="450376"/>
            <a:ext cx="7983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عوامل غیرفنی موثر بر تلفات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50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786" y="1327246"/>
            <a:ext cx="11354936" cy="5141793"/>
          </a:xfrm>
        </p:spPr>
        <p:txBody>
          <a:bodyPr>
            <a:normAutofit/>
          </a:bodyPr>
          <a:lstStyle/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مساحت تحت پوشش </a:t>
            </a:r>
            <a:r>
              <a:rPr lang="fa-IR" dirty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²</a:t>
            </a:r>
            <a:r>
              <a:rPr lang="en-US" dirty="0" smtClean="0">
                <a:cs typeface="B Zar" pitchFamily="2" charset="-78"/>
              </a:rPr>
              <a:t>km</a:t>
            </a:r>
            <a:endParaRPr lang="fa-IR" dirty="0" smtClean="0">
              <a:cs typeface="B Zar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چگالی مشترکین در منطقه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قدمت شبکه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 شرایط جغرافیائی ( دمای هوا – ریزگردها و ....)</a:t>
            </a:r>
            <a:endParaRPr lang="fa-IR" dirty="0">
              <a:cs typeface="B Zar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endParaRPr lang="fa-IR" dirty="0" smtClean="0">
              <a:cs typeface="B Zar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endParaRPr lang="fa-IR" dirty="0" smtClean="0">
              <a:cs typeface="B Zar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ar-SA" dirty="0" smtClean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824" y="450376"/>
            <a:ext cx="7983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عوامل محیطی </a:t>
            </a:r>
            <a:r>
              <a:rPr lang="fa-IR" sz="2800" dirty="0">
                <a:solidFill>
                  <a:srgbClr val="0070C0"/>
                </a:solidFill>
                <a:cs typeface="B Titr" pitchFamily="2" charset="-78"/>
              </a:rPr>
              <a:t>و جغرافیائی </a:t>
            </a:r>
            <a:r>
              <a:rPr lang="fa-IR" sz="2800" dirty="0" smtClean="0">
                <a:solidFill>
                  <a:srgbClr val="0070C0"/>
                </a:solidFill>
                <a:cs typeface="B Titr" pitchFamily="2" charset="-78"/>
              </a:rPr>
              <a:t>موثر بر تلفات</a:t>
            </a:r>
            <a:endParaRPr lang="fa-IR" sz="2800" dirty="0">
              <a:solidFill>
                <a:srgbClr val="0070C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25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679" y="1916569"/>
            <a:ext cx="798394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 smtClean="0">
                <a:solidFill>
                  <a:srgbClr val="0070C0"/>
                </a:solidFill>
                <a:cs typeface="B Titr" pitchFamily="2" charset="-78"/>
              </a:rPr>
              <a:t>برخی اقدامات انجام شده در حوزه کاهش تلفات</a:t>
            </a:r>
            <a:endParaRPr lang="fa-IR" sz="5400" dirty="0">
              <a:solidFill>
                <a:srgbClr val="0070C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7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8721" y="173296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امکان محاسبه دقیق تلفات انرژی</a:t>
            </a:r>
            <a:endParaRPr lang="en-US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286-A15A-4D2D-BC93-69DE6F68F21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109" y="0"/>
            <a:ext cx="1261981" cy="1012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671437"/>
            <a:ext cx="8513008" cy="6135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582080" y="5578476"/>
            <a:ext cx="512638" cy="365125"/>
          </a:xfrm>
        </p:spPr>
        <p:txBody>
          <a:bodyPr/>
          <a:lstStyle/>
          <a:p>
            <a:fld id="{87320286-A15A-4D2D-BC93-69DE6F68F2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0422" y="165613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محاسبه میزان مصرف ناحیه انتخابی</a:t>
            </a:r>
            <a:endParaRPr lang="en-US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0" y="13299"/>
            <a:ext cx="1261981" cy="101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368" y="833215"/>
            <a:ext cx="7000860" cy="58198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7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582080" y="5578476"/>
            <a:ext cx="512638" cy="365125"/>
          </a:xfrm>
        </p:spPr>
        <p:txBody>
          <a:bodyPr/>
          <a:lstStyle/>
          <a:p>
            <a:fld id="{87320286-A15A-4D2D-BC93-69DE6F68F2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0422" y="165613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fa-IR" sz="2800" dirty="0" smtClean="0">
                <a:cs typeface="B Titr" panose="00000700000000000000" pitchFamily="2" charset="-78"/>
              </a:rPr>
              <a:t>گرانیگاه </a:t>
            </a:r>
            <a:r>
              <a:rPr lang="fa-IR" sz="2800" dirty="0">
                <a:cs typeface="B Titr" panose="00000700000000000000" pitchFamily="2" charset="-78"/>
              </a:rPr>
              <a:t>فیدرهای فشار </a:t>
            </a:r>
            <a:r>
              <a:rPr lang="fa-IR" sz="2800" dirty="0" smtClean="0">
                <a:cs typeface="B Titr" panose="00000700000000000000" pitchFamily="2" charset="-78"/>
              </a:rPr>
              <a:t>متوسط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0" y="13299"/>
            <a:ext cx="1261981" cy="101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9" y="1158719"/>
            <a:ext cx="10673255" cy="49740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50365" y="3464483"/>
            <a:ext cx="238125" cy="206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/>
                <a:cs typeface="Arial"/>
              </a:rPr>
              <a:t> 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426260" y="2380593"/>
            <a:ext cx="3672664" cy="11689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4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582080" y="5578476"/>
            <a:ext cx="512638" cy="365125"/>
          </a:xfrm>
        </p:spPr>
        <p:txBody>
          <a:bodyPr/>
          <a:lstStyle/>
          <a:p>
            <a:fld id="{87320286-A15A-4D2D-BC93-69DE6F68F21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0422" y="165613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fa-IR" sz="2800" dirty="0">
                <a:cs typeface="B Titr" panose="00000700000000000000" pitchFamily="2" charset="-78"/>
              </a:rPr>
              <a:t>تعداد پست های توزیع به طول شبکه های فشار ضعیف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0" y="13299"/>
            <a:ext cx="1261981" cy="101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720"/>
            <a:ext cx="11950262" cy="51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582080" y="5578476"/>
            <a:ext cx="512638" cy="365125"/>
          </a:xfrm>
        </p:spPr>
        <p:txBody>
          <a:bodyPr/>
          <a:lstStyle/>
          <a:p>
            <a:fld id="{87320286-A15A-4D2D-BC93-69DE6F68F21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0422" y="165613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fa-IR" sz="2800" dirty="0">
                <a:cs typeface="B Titr" panose="00000700000000000000" pitchFamily="2" charset="-78"/>
              </a:rPr>
              <a:t>ظرفیت منصوبه خازن های فشار متوسط هوایی به کل توان راکتیو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0" y="182821"/>
            <a:ext cx="1261981" cy="101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2" y="1158719"/>
            <a:ext cx="10209326" cy="54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ED61-5136-4848-9C9C-C419ABF938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20135"/>
              </p:ext>
            </p:extLst>
          </p:nvPr>
        </p:nvGraphicFramePr>
        <p:xfrm>
          <a:off x="3071664" y="116632"/>
          <a:ext cx="5432648" cy="501230"/>
        </p:xfrm>
        <a:graphic>
          <a:graphicData uri="http://schemas.openxmlformats.org/drawingml/2006/table">
            <a:tbl>
              <a:tblPr/>
              <a:tblGrid>
                <a:gridCol w="5432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1230"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مقایسه ریالی فیدرها</a:t>
                      </a:r>
                      <a:endParaRPr lang="fa-IR" sz="28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080" y="3124201"/>
            <a:ext cx="8633482" cy="3600401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5116"/>
              </p:ext>
            </p:extLst>
          </p:nvPr>
        </p:nvGraphicFramePr>
        <p:xfrm>
          <a:off x="3581401" y="1067896"/>
          <a:ext cx="6629400" cy="1816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5" imgW="5943656" imgH="1705051" progId="Excel.Sheet.12">
                  <p:embed/>
                </p:oleObj>
              </mc:Choice>
              <mc:Fallback>
                <p:oleObj name="Worksheet" r:id="rId5" imgW="5943656" imgH="170505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1067896"/>
                        <a:ext cx="6629400" cy="1816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2743200" y="3217602"/>
            <a:ext cx="2859788" cy="3507000"/>
          </a:xfrm>
          <a:custGeom>
            <a:avLst/>
            <a:gdLst>
              <a:gd name="connsiteX0" fmla="*/ 645522 w 2140374"/>
              <a:gd name="connsiteY0" fmla="*/ 0 h 3669510"/>
              <a:gd name="connsiteX1" fmla="*/ 71590 w 2140374"/>
              <a:gd name="connsiteY1" fmla="*/ 3657600 h 3669510"/>
              <a:gd name="connsiteX2" fmla="*/ 2085216 w 2140374"/>
              <a:gd name="connsiteY2" fmla="*/ 1138136 h 3669510"/>
              <a:gd name="connsiteX3" fmla="*/ 1491829 w 2140374"/>
              <a:gd name="connsiteY3" fmla="*/ 184826 h 3669510"/>
              <a:gd name="connsiteX4" fmla="*/ 626067 w 2140374"/>
              <a:gd name="connsiteY4" fmla="*/ 68094 h 366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374" h="3669510">
                <a:moveTo>
                  <a:pt x="645522" y="0"/>
                </a:moveTo>
                <a:cubicBezTo>
                  <a:pt x="238581" y="1733955"/>
                  <a:pt x="-168359" y="3467911"/>
                  <a:pt x="71590" y="3657600"/>
                </a:cubicBezTo>
                <a:cubicBezTo>
                  <a:pt x="311539" y="3847289"/>
                  <a:pt x="1848510" y="1716931"/>
                  <a:pt x="2085216" y="1138136"/>
                </a:cubicBezTo>
                <a:cubicBezTo>
                  <a:pt x="2321922" y="559341"/>
                  <a:pt x="1735021" y="363166"/>
                  <a:pt x="1491829" y="184826"/>
                </a:cubicBezTo>
                <a:cubicBezTo>
                  <a:pt x="1248638" y="6486"/>
                  <a:pt x="937352" y="37290"/>
                  <a:pt x="626067" y="6809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29928" y="456212"/>
          <a:ext cx="1955376" cy="259178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77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7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852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نوع</a:t>
                      </a:r>
                      <a:r>
                        <a:rPr lang="ar-SA" sz="1400" b="1" baseline="0" dirty="0" smtClean="0">
                          <a:cs typeface="B Nazanin" pitchFamily="2" charset="-78"/>
                        </a:rPr>
                        <a:t> تعرفه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متوسط قیمت</a:t>
                      </a:r>
                      <a:r>
                        <a:rPr lang="ar-SA" sz="1400" b="1" baseline="0" dirty="0" smtClean="0">
                          <a:cs typeface="B Nazanin" pitchFamily="2" charset="-78"/>
                        </a:rPr>
                        <a:t> هرکیلووات ساعت(ریال)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خانگی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707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کشاورزی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166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تجاری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2263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817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کل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740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6451" y="61316"/>
            <a:ext cx="1261981" cy="1012024"/>
          </a:xfrm>
          <a:prstGeom prst="rect">
            <a:avLst/>
          </a:prstGeom>
        </p:spPr>
      </p:pic>
      <p:sp>
        <p:nvSpPr>
          <p:cNvPr id="9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ED61-5136-4848-9C9C-C419ABF938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94491"/>
              </p:ext>
            </p:extLst>
          </p:nvPr>
        </p:nvGraphicFramePr>
        <p:xfrm>
          <a:off x="4166118" y="274097"/>
          <a:ext cx="4593483" cy="501230"/>
        </p:xfrm>
        <a:graphic>
          <a:graphicData uri="http://schemas.openxmlformats.org/drawingml/2006/table">
            <a:tbl>
              <a:tblPr/>
              <a:tblGrid>
                <a:gridCol w="4593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1230">
                <a:tc>
                  <a:txBody>
                    <a:bodyPr/>
                    <a:lstStyle/>
                    <a:p>
                      <a:pPr algn="ctr" rtl="1" fontAlgn="b"/>
                      <a:r>
                        <a:rPr lang="ar-SA" sz="28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مقایسه ریالی فیدرها</a:t>
                      </a:r>
                      <a:endParaRPr lang="fa-IR" sz="28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734765" y="1185311"/>
          <a:ext cx="6299200" cy="199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4" imgW="6257957" imgH="1790700" progId="Excel.Sheet.12">
                  <p:embed/>
                </p:oleObj>
              </mc:Choice>
              <mc:Fallback>
                <p:oleObj name="Worksheet" r:id="rId4" imgW="6257957" imgH="17907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765" y="1185311"/>
                        <a:ext cx="6299200" cy="1998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548336" y="468786"/>
          <a:ext cx="1955376" cy="280781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77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7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9258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نوع</a:t>
                      </a:r>
                      <a:r>
                        <a:rPr lang="ar-SA" sz="1400" b="1" baseline="0" dirty="0" smtClean="0">
                          <a:cs typeface="B Nazanin" pitchFamily="2" charset="-78"/>
                        </a:rPr>
                        <a:t> تعرفه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متوسط قیمت</a:t>
                      </a:r>
                      <a:r>
                        <a:rPr lang="ar-SA" sz="1400" b="1" baseline="0" dirty="0" smtClean="0">
                          <a:cs typeface="B Nazanin" pitchFamily="2" charset="-78"/>
                        </a:rPr>
                        <a:t> هرکیلووات ساعت(ریال)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80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خانگی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707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80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کشاورزی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166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80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تجاری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2263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80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کل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cs typeface="B Nazanin" pitchFamily="2" charset="-78"/>
                        </a:rPr>
                        <a:t>740</a:t>
                      </a:r>
                      <a:endParaRPr lang="fa-IR" sz="1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1" y="3355552"/>
            <a:ext cx="8695071" cy="3426249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6451" y="61316"/>
            <a:ext cx="126198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6" y="491319"/>
            <a:ext cx="11008057" cy="55136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cs typeface="B Titr" pitchFamily="2" charset="-78"/>
              </a:rPr>
              <a:t/>
            </a:r>
            <a:br>
              <a:rPr lang="en-US" sz="4800" dirty="0" smtClean="0">
                <a:cs typeface="B Titr" pitchFamily="2" charset="-78"/>
              </a:rPr>
            </a:br>
            <a:r>
              <a:rPr lang="ar-SA" sz="4800" dirty="0" smtClean="0">
                <a:cs typeface="B Titr" pitchFamily="2" charset="-78"/>
              </a:rPr>
              <a:t>تعيين </a:t>
            </a:r>
            <a:r>
              <a:rPr lang="ar-SA" sz="4800" dirty="0">
                <a:cs typeface="B Titr" pitchFamily="2" charset="-78"/>
              </a:rPr>
              <a:t>نقطه مطلوب تلفات انرژي الكتريكي در شبكه‌هاي توزيع ايران بر اساس شاخص‌هاي جغرافيايي، فني و اقتصادي </a:t>
            </a:r>
            <a:endParaRPr lang="fa-IR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1916" y="178006"/>
            <a:ext cx="1888333" cy="1514316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215279" y="-72109"/>
            <a:ext cx="2691694" cy="1862048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115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7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677-8718-4549-B201-52B756AB6616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217053" y="250087"/>
            <a:ext cx="784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anose="00000700000000000000" pitchFamily="2" charset="-78"/>
              </a:rPr>
              <a:t>بازآرایی پست های فشار ضعیف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662" y="125167"/>
            <a:ext cx="1261981" cy="1012024"/>
          </a:xfrm>
          <a:prstGeom prst="rect">
            <a:avLst/>
          </a:prstGeom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665" y="853148"/>
            <a:ext cx="8873319" cy="5912642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8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677-8718-4549-B201-52B756AB6616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454263" y="251522"/>
            <a:ext cx="784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anose="00000700000000000000" pitchFamily="2" charset="-78"/>
              </a:rPr>
              <a:t>وضعیت موجود شبکه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715" y="7120"/>
            <a:ext cx="1261981" cy="1012024"/>
          </a:xfrm>
          <a:prstGeom prst="rect">
            <a:avLst/>
          </a:prstGeom>
        </p:spPr>
      </p:pic>
      <p:pic>
        <p:nvPicPr>
          <p:cNvPr id="5" name="Picture 4" descr="Untitled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992" y="880031"/>
            <a:ext cx="7929341" cy="593694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9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677-8718-4549-B201-52B756AB6616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534606" y="224477"/>
            <a:ext cx="784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anose="00000700000000000000" pitchFamily="2" charset="-78"/>
              </a:rPr>
              <a:t>محاسبه تلفات وضعیت موجود شبکه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063" y="99558"/>
            <a:ext cx="1261981" cy="101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210" y="799534"/>
            <a:ext cx="8460512" cy="5730828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2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677-8718-4549-B201-52B756AB6616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391193" y="274937"/>
            <a:ext cx="784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anose="00000700000000000000" pitchFamily="2" charset="-78"/>
              </a:rPr>
              <a:t>بازآرایی شبکه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019" y="0"/>
            <a:ext cx="1261981" cy="101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731" y="947391"/>
            <a:ext cx="8602062" cy="5777617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9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677-8718-4549-B201-52B756AB6616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2593081" y="225912"/>
            <a:ext cx="784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anose="00000700000000000000" pitchFamily="2" charset="-78"/>
              </a:rPr>
              <a:t>محاسبه تلفات بعد از بازآرایی شبکه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8059" y="125136"/>
            <a:ext cx="1261981" cy="101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310" y="703528"/>
            <a:ext cx="8750490" cy="60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72780" y="211725"/>
            <a:ext cx="7848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  <a:t>پیشنهاد به شهرستانها در خصوص تجزیه ترانسفورماتورهای </a:t>
            </a:r>
            <a:r>
              <a:rPr lang="en-US" sz="2400" b="1" dirty="0">
                <a:solidFill>
                  <a:srgbClr val="FF0000"/>
                </a:solidFill>
                <a:cs typeface="B Titr" panose="00000700000000000000" pitchFamily="2" charset="-78"/>
              </a:rPr>
              <a:t>500 KVA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7030A0"/>
                </a:solidFill>
                <a:cs typeface="B Titr" panose="00000700000000000000" pitchFamily="2" charset="-78"/>
              </a:rPr>
              <a:t>هوایی آنها به ترانسفورماتورهای با ظرفیت پایین تر و کم تلفات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153" y="27952"/>
            <a:ext cx="1261981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140" y="1162511"/>
            <a:ext cx="8604920" cy="54122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99E1-D4DC-401E-9127-7F3DE8DD19C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ED61-5136-4848-9C9C-C419ABF938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67249"/>
              </p:ext>
            </p:extLst>
          </p:nvPr>
        </p:nvGraphicFramePr>
        <p:xfrm>
          <a:off x="3413842" y="183049"/>
          <a:ext cx="6264696" cy="1045845"/>
        </p:xfrm>
        <a:graphic>
          <a:graphicData uri="http://schemas.openxmlformats.org/drawingml/2006/table">
            <a:tbl>
              <a:tblPr/>
              <a:tblGrid>
                <a:gridCol w="6264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0123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noProof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ابزارمحاسبه طول بزرگترین شاخه و نمایش بزرگترین شاخه برای فیدرهای فشار ضعیف</a:t>
                      </a:r>
                    </a:p>
                    <a:p>
                      <a:pPr algn="ctr" rtl="1" fontAlgn="b"/>
                      <a:endParaRPr lang="fa-IR" sz="2000" b="0" i="0" u="none" strike="noStrike" dirty="0">
                        <a:solidFill>
                          <a:srgbClr val="FF0000"/>
                        </a:solidFill>
                        <a:latin typeface="B Nazanin"/>
                        <a:cs typeface="B Titr" pitchFamily="2" charset="-7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179" y="0"/>
            <a:ext cx="1261981" cy="1012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73" y="1041881"/>
            <a:ext cx="9133666" cy="5616191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2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779" y="815521"/>
            <a:ext cx="7202629" cy="581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87390" y="179929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خازن گذاری در خطوط فشارمتوسط</a:t>
            </a:r>
            <a:endParaRPr lang="en-US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286-A15A-4D2D-BC93-69DE6F68F21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638" y="0"/>
            <a:ext cx="1261981" cy="101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5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bmp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461" y="892751"/>
            <a:ext cx="9745315" cy="5695259"/>
          </a:xfrm>
        </p:spPr>
      </p:pic>
      <p:sp>
        <p:nvSpPr>
          <p:cNvPr id="7" name="TextBox 6"/>
          <p:cNvSpPr txBox="1"/>
          <p:nvPr/>
        </p:nvSpPr>
        <p:spPr>
          <a:xfrm>
            <a:off x="1862212" y="137515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پروفیل ولتاژ قبل از خازن گذاری</a:t>
            </a:r>
            <a:endParaRPr lang="en-US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286-A15A-4D2D-BC93-69DE6F68F21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7189" y="137515"/>
            <a:ext cx="1261981" cy="101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6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5275" y="207100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تلفات قبل از خازن گذاری</a:t>
            </a:r>
            <a:endParaRPr lang="en-US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286-A15A-4D2D-BC93-69DE6F68F21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3663" y="207100"/>
            <a:ext cx="1261981" cy="101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158" y="805221"/>
            <a:ext cx="8228552" cy="5728553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3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582080" y="5578476"/>
            <a:ext cx="512638" cy="365125"/>
          </a:xfrm>
        </p:spPr>
        <p:txBody>
          <a:bodyPr/>
          <a:lstStyle/>
          <a:p>
            <a:fld id="{87320286-A15A-4D2D-BC93-69DE6F68F21D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209" y="1016377"/>
                <a:ext cx="12080791" cy="49225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fa-IR" sz="2800" b="1" dirty="0">
                    <a:cs typeface="B Zar" panose="00000400000000000000" pitchFamily="2" charset="-78"/>
                  </a:rPr>
                  <a:t> </a:t>
                </a:r>
                <a:endParaRPr lang="en-US" sz="2800" dirty="0">
                  <a:cs typeface="B Zar" panose="00000400000000000000" pitchFamily="2" charset="-78"/>
                </a:endParaRPr>
              </a:p>
              <a:p>
                <a:pPr algn="r" rtl="1"/>
                <a:r>
                  <a:rPr lang="fa-IR" sz="2800" b="1" dirty="0">
                    <a:cs typeface="B Zar" panose="00000400000000000000" pitchFamily="2" charset="-78"/>
                  </a:rPr>
                  <a:t>طبق روابط تلفات داریم:</a:t>
                </a:r>
                <a:endParaRPr lang="en-US" sz="2800" dirty="0">
                  <a:cs typeface="B Zar" panose="00000400000000000000" pitchFamily="2" charset="-78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𝛂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𝐨𝐮𝐭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𝐢𝐧</m:t>
                          </m:r>
                        </m:den>
                      </m:f>
                      <m:r>
                        <a:rPr lang="en-US" sz="2800" b="1">
                          <a:latin typeface="Cambria Math"/>
                        </a:rPr>
                        <m:t>            </m:t>
                      </m:r>
                    </m:oMath>
                  </m:oMathPara>
                </a14:m>
                <a:endParaRPr lang="en-US" sz="2800" dirty="0">
                  <a:cs typeface="B Zar" panose="00000400000000000000" pitchFamily="2" charset="-78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𝛂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𝟏</m:t>
                      </m:r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𝒐𝒖𝒕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𝚫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𝒏𝒇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𝐢𝐧</m:t>
                          </m:r>
                          <m:r>
                            <a:rPr lang="en-US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𝚫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𝐟</m:t>
                          </m:r>
                        </m:den>
                      </m:f>
                      <m:r>
                        <a:rPr lang="en-US" sz="2800" b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cs typeface="B Zar" panose="00000400000000000000" pitchFamily="2" charset="-78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𝚫𝛂</m:t>
                      </m:r>
                      <m:r>
                        <a:rPr lang="en-US" sz="2800" b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𝛂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𝛂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cs typeface="B Zar" panose="00000400000000000000" pitchFamily="2" charset="-78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𝚫</m:t>
                    </m:r>
                    <m:r>
                      <a:rPr lang="en-US" sz="2800" b="1" i="1">
                        <a:latin typeface="Cambria Math"/>
                      </a:rPr>
                      <m:t>𝒏𝒇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>
                        <a:latin typeface="Cambria Math"/>
                      </a:rPr>
                      <m:t> </m:t>
                    </m:r>
                  </m:oMath>
                </a14:m>
                <a:r>
                  <a:rPr lang="fa-IR" sz="2800" dirty="0">
                    <a:cs typeface="B Zar" panose="00000400000000000000" pitchFamily="2" charset="-78"/>
                  </a:rPr>
                  <a:t>تلفات عدم قرائت+تلفات دستکاری کنتور+تلفات غیرمجاز نوع </a:t>
                </a:r>
                <a:r>
                  <a:rPr lang="fa-IR" sz="2800" dirty="0" smtClean="0">
                    <a:cs typeface="B Zar" panose="00000400000000000000" pitchFamily="2" charset="-78"/>
                  </a:rPr>
                  <a:t>1+ </a:t>
                </a:r>
                <a:r>
                  <a:rPr lang="fa-IR" sz="2800" dirty="0">
                    <a:cs typeface="B Zar" panose="00000400000000000000" pitchFamily="2" charset="-78"/>
                  </a:rPr>
                  <a:t>تلفات ناشی از تست کنتور</a:t>
                </a:r>
                <a:endParaRPr lang="en-US" sz="2800" dirty="0">
                  <a:cs typeface="B Zar" panose="00000400000000000000" pitchFamily="2" charset="-78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𝚫</m:t>
                    </m:r>
                    <m:r>
                      <a:rPr lang="en-US" sz="2800" b="1" i="1">
                        <a:latin typeface="Cambria Math"/>
                      </a:rPr>
                      <m:t>𝐟</m:t>
                    </m:r>
                    <m:r>
                      <a:rPr lang="en-US" sz="2800" b="1">
                        <a:latin typeface="Cambria Math"/>
                      </a:rPr>
                      <m:t>=</m:t>
                    </m:r>
                  </m:oMath>
                </a14:m>
                <a:r>
                  <a:rPr lang="fa-IR" sz="2800" dirty="0">
                    <a:cs typeface="B Zar" panose="00000400000000000000" pitchFamily="2" charset="-78"/>
                  </a:rPr>
                  <a:t>تلفات ناشی از جمع آوری غیر مجاز نوع1+کلیه اقدامات جهت کاهش تلفات فنی (حذف شبکه های فشار ضعیف، استفاده از ترانس های کوچک و کم تلفات و...)</a:t>
                </a:r>
                <a:endParaRPr lang="en-US" sz="2800" dirty="0">
                  <a:cs typeface="B Zar" panose="00000400000000000000" pitchFamily="2" charset="-7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9" y="1016377"/>
                <a:ext cx="12080791" cy="4922566"/>
              </a:xfrm>
              <a:prstGeom prst="rect">
                <a:avLst/>
              </a:prstGeom>
              <a:blipFill rotWithShape="1">
                <a:blip r:embed="rId2"/>
                <a:stretch>
                  <a:fillRect l="-1060" t="-1363" r="-1060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0" y="13299"/>
            <a:ext cx="1261981" cy="101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2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4705" y="1030532"/>
            <a:ext cx="9291007" cy="5612426"/>
          </a:xfrm>
        </p:spPr>
      </p:pic>
      <p:sp>
        <p:nvSpPr>
          <p:cNvPr id="8" name="TextBox 7"/>
          <p:cNvSpPr txBox="1"/>
          <p:nvPr/>
        </p:nvSpPr>
        <p:spPr>
          <a:xfrm>
            <a:off x="2154991" y="220704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پروفیل ولتاژ بعد از خازن گذاری</a:t>
            </a:r>
            <a:endParaRPr lang="en-US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286-A15A-4D2D-BC93-69DE6F68F21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831" y="220704"/>
            <a:ext cx="1261981" cy="101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2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69675" y="229198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محاسبه تلفات بعد از خازن گذاری</a:t>
            </a:r>
            <a:endParaRPr lang="en-US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286-A15A-4D2D-BC93-69DE6F68F21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890" y="916194"/>
            <a:ext cx="8744543" cy="5603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774" y="229198"/>
            <a:ext cx="1261981" cy="101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4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231904" y="5229200"/>
            <a:ext cx="2652896" cy="988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B Nazanin" pitchFamily="2" charset="-78"/>
              </a:rPr>
              <a:t>ضريب توان از 0.84 به 0.91</a:t>
            </a:r>
            <a:endParaRPr lang="en-US" sz="24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20" y="223939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محاسبات فنی - اقتصادی</a:t>
            </a:r>
            <a:endParaRPr lang="en-US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286-A15A-4D2D-BC93-69DE6F68F21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358" y="143062"/>
            <a:ext cx="1261981" cy="1012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6" y="2265529"/>
            <a:ext cx="11229416" cy="2566480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16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گلریزان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42" y="999563"/>
            <a:ext cx="9436579" cy="5336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54991" y="189735"/>
            <a:ext cx="87683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تغییر سطح مقطع به منظور کاهش تلفات</a:t>
            </a:r>
            <a:endParaRPr lang="en-US" sz="2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286-A15A-4D2D-BC93-69DE6F68F21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127" y="189735"/>
            <a:ext cx="1261981" cy="101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0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776" y="1002365"/>
            <a:ext cx="8875929" cy="5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6041" y="199040"/>
            <a:ext cx="72705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>
                <a:solidFill>
                  <a:srgbClr val="7030A0"/>
                </a:solidFill>
                <a:cs typeface="B Titr" pitchFamily="2" charset="-78"/>
              </a:rPr>
              <a:t>مشترکین غیرمجاز اموربرق مرکز کرمانشاه به تعداد11199فقره قبل از شروع طرح جهادی کاهش تلفات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286-A15A-4D2D-BC93-69DE6F68F21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484" y="1138"/>
            <a:ext cx="1261981" cy="1012024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18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" b="100000" l="19037" r="83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6667"/>
          <a:stretch/>
        </p:blipFill>
        <p:spPr>
          <a:xfrm>
            <a:off x="1308082" y="-105955"/>
            <a:ext cx="9419230" cy="68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59" y="479705"/>
            <a:ext cx="10464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محاسبه قدرت اتصال کوتاه منطقه با استفاده از </a:t>
            </a:r>
            <a:endParaRPr lang="fa-IR" sz="2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درون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یابی </a:t>
            </a:r>
            <a:r>
              <a:rPr lang="en-US" sz="2800" dirty="0">
                <a:solidFill>
                  <a:srgbClr val="FF0000"/>
                </a:solidFill>
                <a:cs typeface="B Titr" panose="00000700000000000000" pitchFamily="2" charset="-78"/>
              </a:rPr>
              <a:t>Inverse Distance Weighted (IDW)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9360" y="1137"/>
            <a:ext cx="1682641" cy="101202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 bwMode="auto">
          <a:xfrm>
            <a:off x="526203" y="1447402"/>
            <a:ext cx="11224516" cy="5171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5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5" y="1211776"/>
            <a:ext cx="11229383" cy="531257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70985" y="380780"/>
            <a:ext cx="11426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tabLst>
                <a:tab pos="878840" algn="l"/>
                <a:tab pos="3060065" algn="ctr"/>
              </a:tabLst>
            </a:pPr>
            <a:r>
              <a:rPr lang="fa-IR" sz="24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B Titr" pitchFamily="2" charset="-78"/>
              </a:rPr>
              <a:t>تعیین قدرت اتصال کوتاه منطقه با استفاده از</a:t>
            </a:r>
          </a:p>
          <a:p>
            <a:pPr algn="ctr" rtl="1">
              <a:tabLst>
                <a:tab pos="878840" algn="l"/>
                <a:tab pos="3060065" algn="ctr"/>
              </a:tabLst>
            </a:pPr>
            <a:r>
              <a:rPr lang="fa-IR" sz="24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B Titr" pitchFamily="2" charset="-78"/>
              </a:rPr>
              <a:t> درون یابی و متناسب با فاصله از پست فوق توزیع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B Titr" pitchFamily="2" charset="-78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72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0010" y="2507"/>
            <a:ext cx="10515600" cy="1325563"/>
          </a:xfrm>
        </p:spPr>
        <p:txBody>
          <a:bodyPr>
            <a:normAutofit/>
          </a:bodyPr>
          <a:lstStyle/>
          <a:p>
            <a:r>
              <a:rPr lang="fa-IR" sz="3100" u="sng" dirty="0" smtClean="0">
                <a:solidFill>
                  <a:srgbClr val="FF0000"/>
                </a:solidFill>
                <a:cs typeface="B Titr" pitchFamily="2" charset="-78"/>
              </a:rPr>
              <a:t>نصب</a:t>
            </a:r>
            <a:r>
              <a:rPr lang="fa-IR" u="sng" dirty="0" smtClean="0">
                <a:solidFill>
                  <a:srgbClr val="FF0000"/>
                </a:solidFill>
              </a:rPr>
              <a:t> </a:t>
            </a:r>
            <a:r>
              <a:rPr lang="fa-IR" sz="3100" u="sng" dirty="0" smtClean="0">
                <a:solidFill>
                  <a:srgbClr val="FF0000"/>
                </a:solidFill>
                <a:cs typeface="B Titr" pitchFamily="2" charset="-78"/>
              </a:rPr>
              <a:t>برد کنترل از راه دور </a:t>
            </a:r>
            <a:r>
              <a:rPr lang="fa-IR" sz="3100" dirty="0" smtClean="0">
                <a:cs typeface="B Titr" pitchFamily="2" charset="-78"/>
              </a:rPr>
              <a:t>در داخل کنتور های دیجیتال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301752" y="1234458"/>
            <a:ext cx="9556781" cy="54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238480" y="1714488"/>
            <a:ext cx="2095515" cy="3071834"/>
          </a:xfrm>
          <a:prstGeom prst="roundRect">
            <a:avLst/>
          </a:prstGeom>
          <a:noFill/>
          <a:ln w="698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333995" y="1285860"/>
            <a:ext cx="3238523" cy="135732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9360" y="1137"/>
            <a:ext cx="168264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96691" cy="114300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کنتورهای </a:t>
            </a:r>
            <a:r>
              <a:rPr lang="en-US" sz="2400" dirty="0" smtClean="0">
                <a:cs typeface="B Titr" pitchFamily="2" charset="-78"/>
              </a:rPr>
              <a:t>AMI</a:t>
            </a:r>
            <a:r>
              <a:rPr lang="fa-IR" sz="2400" dirty="0" smtClean="0">
                <a:cs typeface="B Titr" pitchFamily="2" charset="-78"/>
              </a:rPr>
              <a:t> مجتمع تجاری اداری ارگ</a:t>
            </a: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64" y="1142984"/>
            <a:ext cx="996049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9360" y="1137"/>
            <a:ext cx="168264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10679" y="1709383"/>
            <a:ext cx="8229600" cy="45259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4400" dirty="0">
                <a:cs typeface="B Titr" pitchFamily="2" charset="-78"/>
              </a:rPr>
              <a:t>عوامل فنی </a:t>
            </a:r>
            <a:endParaRPr lang="fa-IR" sz="4400" dirty="0" smtClean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400" dirty="0">
                <a:cs typeface="B Titr" pitchFamily="2" charset="-78"/>
              </a:rPr>
              <a:t>عوامل غیرفنی </a:t>
            </a:r>
            <a:endParaRPr lang="fa-IR" sz="4400" dirty="0" smtClean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400" dirty="0">
                <a:cs typeface="B Titr" pitchFamily="2" charset="-78"/>
              </a:rPr>
              <a:t>عوامل محیطی و جغرافیائی </a:t>
            </a:r>
            <a:endParaRPr lang="fa-IR" sz="4400" dirty="0" smtClean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824" y="450376"/>
            <a:ext cx="7983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u="sng" dirty="0" smtClean="0">
                <a:cs typeface="B Titr" pitchFamily="2" charset="-78"/>
              </a:rPr>
              <a:t>عوامل موثر بر تلفات</a:t>
            </a:r>
            <a:endParaRPr lang="fa-IR" sz="2800" u="sng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22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96691" cy="114300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کنتورهای قرائت از راه دور بازار پارچه فروش ها</a:t>
            </a:r>
          </a:p>
        </p:txBody>
      </p:sp>
      <p:pic>
        <p:nvPicPr>
          <p:cNvPr id="144387" name="Picture 3" descr="C:\Users\Administrator\Desktop\خانم اکبری\رضا کرم\عکس پاساژ ارگ و پارچه فروشها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2" y="1571613"/>
            <a:ext cx="4895820" cy="4798093"/>
          </a:xfrm>
          <a:prstGeom prst="rect">
            <a:avLst/>
          </a:prstGeom>
          <a:noFill/>
        </p:spPr>
      </p:pic>
      <p:pic>
        <p:nvPicPr>
          <p:cNvPr id="144388" name="Picture 4" descr="C:\Users\Administrator\Desktop\خانم اکبری\رضا کرم\عکس پاساژ ارگ و پارچه فروشها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15" y="1571612"/>
            <a:ext cx="4950907" cy="47798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9360" y="1137"/>
            <a:ext cx="168264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96691" cy="114300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نصب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تابلو تجمیع </a:t>
            </a:r>
            <a:r>
              <a:rPr lang="fa-IR" sz="2400" dirty="0" smtClean="0">
                <a:cs typeface="B Titr" pitchFamily="2" charset="-78"/>
              </a:rPr>
              <a:t>خارج از دسترس مشترکین جهت بازار روز مسکن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48" y="1285860"/>
            <a:ext cx="5810291" cy="29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11" y="3619501"/>
            <a:ext cx="5905541" cy="29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09360" y="1137"/>
            <a:ext cx="168264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123" y="260451"/>
            <a:ext cx="7676325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تشکر از توجه شما</a:t>
            </a:r>
            <a:endParaRPr lang="fa-IR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48" y="1260348"/>
            <a:ext cx="5992520" cy="54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786" y="1327246"/>
            <a:ext cx="11354936" cy="5141793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تولید پراکنده و استفاده از انرژیهای تجدید پذیر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تعداد </a:t>
            </a:r>
            <a:r>
              <a:rPr lang="fa-IR" dirty="0">
                <a:cs typeface="B Zar" pitchFamily="2" charset="-78"/>
              </a:rPr>
              <a:t>و ظرفیت پستهای فوق </a:t>
            </a:r>
            <a:r>
              <a:rPr lang="fa-IR" dirty="0" smtClean="0">
                <a:cs typeface="B Zar" pitchFamily="2" charset="-78"/>
              </a:rPr>
              <a:t>توزیع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تعداد </a:t>
            </a:r>
            <a:r>
              <a:rPr lang="fa-IR" dirty="0">
                <a:cs typeface="B Zar" pitchFamily="2" charset="-78"/>
              </a:rPr>
              <a:t>پست های فوق توزیع به طول شبکه های فشار </a:t>
            </a:r>
            <a:r>
              <a:rPr lang="fa-IR" dirty="0" smtClean="0">
                <a:cs typeface="B Zar" pitchFamily="2" charset="-78"/>
              </a:rPr>
              <a:t>متوسط</a:t>
            </a:r>
            <a:endParaRPr lang="ar-SA" dirty="0" smtClean="0">
              <a:cs typeface="B Zar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گرانیگاه فیدرهای فشار </a:t>
            </a:r>
            <a:r>
              <a:rPr lang="fa-IR" dirty="0" smtClean="0">
                <a:cs typeface="B Zar" pitchFamily="2" charset="-78"/>
              </a:rPr>
              <a:t>متوسط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ضریب قدرت فیدرهای فشار </a:t>
            </a:r>
            <a:r>
              <a:rPr lang="fa-IR" dirty="0" smtClean="0">
                <a:cs typeface="B Zar" pitchFamily="2" charset="-78"/>
              </a:rPr>
              <a:t>متوسط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ظرفیت منصوبه خازن های فشار متوسط هوایی به کل توان </a:t>
            </a:r>
            <a:r>
              <a:rPr lang="fa-IR" dirty="0" smtClean="0">
                <a:cs typeface="B Zar" pitchFamily="2" charset="-78"/>
              </a:rPr>
              <a:t>راکتیو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طول شبکه </a:t>
            </a:r>
            <a:r>
              <a:rPr lang="fa-IR" dirty="0" smtClean="0">
                <a:cs typeface="B Zar" pitchFamily="2" charset="-78"/>
              </a:rPr>
              <a:t>فشارمتوسط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میانگین طول شبکه فشارمتوسط بر </a:t>
            </a:r>
            <a:r>
              <a:rPr lang="fa-IR" dirty="0" smtClean="0">
                <a:cs typeface="B Zar" pitchFamily="2" charset="-78"/>
              </a:rPr>
              <a:t>مشترک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2824" y="450376"/>
            <a:ext cx="7983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عوامل فنی موثر بر تلفات</a:t>
            </a:r>
            <a:endParaRPr lang="fa-IR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30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786" y="1327246"/>
            <a:ext cx="11354936" cy="5141793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میانگین پیک هر فیدر فشارمتوسط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شاخص </a:t>
            </a:r>
            <a:r>
              <a:rPr lang="fa-IR" dirty="0">
                <a:cs typeface="B Zar" pitchFamily="2" charset="-78"/>
              </a:rPr>
              <a:t>آمپر-طول فیدرهای فشار </a:t>
            </a:r>
            <a:r>
              <a:rPr lang="fa-IR" dirty="0" smtClean="0">
                <a:cs typeface="B Zar" pitchFamily="2" charset="-78"/>
              </a:rPr>
              <a:t>متوسط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طول </a:t>
            </a:r>
            <a:r>
              <a:rPr lang="fa-IR" dirty="0">
                <a:cs typeface="B Zar" pitchFamily="2" charset="-78"/>
              </a:rPr>
              <a:t>کابلهای فشارمتوسط روغنی – </a:t>
            </a:r>
            <a:r>
              <a:rPr lang="fa-IR" dirty="0" smtClean="0">
                <a:cs typeface="B Zar" pitchFamily="2" charset="-78"/>
              </a:rPr>
              <a:t>پروتولین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تعداد </a:t>
            </a:r>
            <a:r>
              <a:rPr lang="fa-IR" dirty="0">
                <a:cs typeface="B Zar" pitchFamily="2" charset="-78"/>
              </a:rPr>
              <a:t>فیدرهای فشار متوسط ( عمومی – اختصاصی </a:t>
            </a:r>
            <a:r>
              <a:rPr lang="fa-IR" dirty="0" smtClean="0">
                <a:cs typeface="B Zar" pitchFamily="2" charset="-78"/>
              </a:rPr>
              <a:t>)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تعداد </a:t>
            </a:r>
            <a:r>
              <a:rPr lang="fa-IR" dirty="0">
                <a:cs typeface="B Zar" pitchFamily="2" charset="-78"/>
              </a:rPr>
              <a:t>ترانسفورماتورهای عادی و کم </a:t>
            </a:r>
            <a:r>
              <a:rPr lang="fa-IR" dirty="0" smtClean="0">
                <a:cs typeface="B Zar" pitchFamily="2" charset="-78"/>
              </a:rPr>
              <a:t>تلفات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متوسط </a:t>
            </a:r>
            <a:r>
              <a:rPr lang="fa-IR" dirty="0">
                <a:cs typeface="B Zar" pitchFamily="2" charset="-78"/>
              </a:rPr>
              <a:t>ظرفیت </a:t>
            </a:r>
            <a:r>
              <a:rPr lang="fa-IR" dirty="0" smtClean="0">
                <a:cs typeface="B Zar" pitchFamily="2" charset="-78"/>
              </a:rPr>
              <a:t>ترانسها / </a:t>
            </a:r>
            <a:r>
              <a:rPr lang="fa-IR" dirty="0">
                <a:cs typeface="B Zar" pitchFamily="2" charset="-78"/>
              </a:rPr>
              <a:t>ضریب بهره </a:t>
            </a:r>
            <a:r>
              <a:rPr lang="fa-IR" dirty="0" smtClean="0">
                <a:cs typeface="B Zar" pitchFamily="2" charset="-78"/>
              </a:rPr>
              <a:t>برداری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solidFill>
                  <a:srgbClr val="000000"/>
                </a:solidFill>
                <a:latin typeface="B Zar" panose="00000400000000000000" pitchFamily="2" charset="-78"/>
                <a:cs typeface="B Zar" panose="00000400000000000000" pitchFamily="2" charset="-78"/>
              </a:rPr>
              <a:t>ظرفيت منصوبه موجود به ازاء هر مشترك </a:t>
            </a:r>
            <a:endParaRPr lang="ar-SA" dirty="0">
              <a:cs typeface="B Zar" pitchFamily="2" charset="-78"/>
            </a:endParaRP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تعداد پست های توزیع به طول شبکه های فشار </a:t>
            </a:r>
            <a:r>
              <a:rPr lang="fa-IR" dirty="0" smtClean="0">
                <a:cs typeface="B Zar" pitchFamily="2" charset="-78"/>
              </a:rPr>
              <a:t>ضعیف</a:t>
            </a: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ar-SA" dirty="0" smtClean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824" y="450376"/>
            <a:ext cx="7983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عوامل فنی موثر بر تلفات</a:t>
            </a:r>
            <a:endParaRPr lang="fa-IR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21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786" y="1327246"/>
            <a:ext cx="11354936" cy="5141793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طول </a:t>
            </a:r>
            <a:r>
              <a:rPr lang="fa-IR" dirty="0">
                <a:cs typeface="B Zar" pitchFamily="2" charset="-78"/>
              </a:rPr>
              <a:t>شبکه </a:t>
            </a:r>
            <a:r>
              <a:rPr lang="fa-IR" dirty="0" smtClean="0">
                <a:cs typeface="B Zar" pitchFamily="2" charset="-78"/>
              </a:rPr>
              <a:t>فشارضعیف</a:t>
            </a:r>
          </a:p>
          <a:p>
            <a:pPr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میانگین طول شبکه فشارضعیف بر </a:t>
            </a:r>
            <a:r>
              <a:rPr lang="fa-IR" dirty="0" smtClean="0">
                <a:cs typeface="B Zar" pitchFamily="2" charset="-78"/>
              </a:rPr>
              <a:t>مشترک</a:t>
            </a:r>
            <a:endParaRPr lang="fa-IR" dirty="0">
              <a:cs typeface="B Zar" pitchFamily="2" charset="-78"/>
            </a:endParaRPr>
          </a:p>
          <a:p>
            <a:pPr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شاخص آمپر-طول فیدرهای فشار ضعیف</a:t>
            </a:r>
          </a:p>
          <a:p>
            <a:pPr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نسبت </a:t>
            </a:r>
            <a:r>
              <a:rPr lang="fa-IR" dirty="0">
                <a:cs typeface="B Zar" pitchFamily="2" charset="-78"/>
              </a:rPr>
              <a:t>طول شبکه فشارضعیف سیمی بر طول کل </a:t>
            </a:r>
            <a:r>
              <a:rPr lang="fa-IR" dirty="0" smtClean="0">
                <a:cs typeface="B Zar" pitchFamily="2" charset="-78"/>
              </a:rPr>
              <a:t>شبکه</a:t>
            </a:r>
          </a:p>
          <a:p>
            <a:pPr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نسبت طول شبکه خودنگهدار فشار ضعیف بر طول کل </a:t>
            </a:r>
            <a:r>
              <a:rPr lang="fa-IR" dirty="0" smtClean="0">
                <a:cs typeface="B Zar" pitchFamily="2" charset="-78"/>
              </a:rPr>
              <a:t>شبکه</a:t>
            </a:r>
          </a:p>
          <a:p>
            <a:pPr lvl="0"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نسبت </a:t>
            </a:r>
            <a:r>
              <a:rPr lang="fa-IR" dirty="0">
                <a:cs typeface="B Zar" pitchFamily="2" charset="-78"/>
              </a:rPr>
              <a:t>طول شبکه فشارضعیف زمینی به هوائی</a:t>
            </a:r>
          </a:p>
          <a:p>
            <a:pPr lvl="0" algn="r" rtl="1">
              <a:lnSpc>
                <a:spcPct val="17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شبکه روشنائی معابر ( طول – تعداد چراغ </a:t>
            </a:r>
            <a:r>
              <a:rPr lang="fa-IR" dirty="0" smtClean="0">
                <a:cs typeface="B Zar" pitchFamily="2" charset="-78"/>
              </a:rPr>
              <a:t>– انرزی </a:t>
            </a:r>
            <a:r>
              <a:rPr lang="fa-IR" dirty="0">
                <a:cs typeface="B Zar" pitchFamily="2" charset="-78"/>
              </a:rPr>
              <a:t>مصرفی  و ..... )</a:t>
            </a:r>
          </a:p>
          <a:p>
            <a:pPr marL="0" lvl="0" indent="0" algn="r" rtl="1">
              <a:buNone/>
            </a:pPr>
            <a:endParaRPr lang="fa-IR" dirty="0" smtClean="0">
              <a:cs typeface="B Zar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ar-SA" dirty="0" smtClean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824" y="450376"/>
            <a:ext cx="7983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عوامل فنی موثر بر تلفات</a:t>
            </a:r>
            <a:endParaRPr lang="fa-IR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94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-221457" y="66489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786" y="1327246"/>
            <a:ext cx="11354936" cy="5141793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تعداد کل مشترکین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تعداد </a:t>
            </a:r>
            <a:r>
              <a:rPr lang="fa-IR" dirty="0">
                <a:cs typeface="B Zar" pitchFamily="2" charset="-78"/>
              </a:rPr>
              <a:t>مشترکین اولیه به تعداد کل </a:t>
            </a:r>
            <a:r>
              <a:rPr lang="fa-IR" dirty="0" smtClean="0">
                <a:cs typeface="B Zar" pitchFamily="2" charset="-78"/>
              </a:rPr>
              <a:t>مشترکین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تعداد </a:t>
            </a:r>
            <a:r>
              <a:rPr lang="fa-IR" dirty="0" smtClean="0">
                <a:cs typeface="B Zar" pitchFamily="2" charset="-78"/>
              </a:rPr>
              <a:t>مشترکین دیماندی به تعداد کل مشترکین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تعداد کنتورهای مکانیکی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تعداد انشعابهای 5 آمپری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تعداد روستاهای برقدارشده – بازفروش – تکخوانی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میزان رویت پذیری شبکه خصوصا در سطح فشارضعیف</a:t>
            </a:r>
          </a:p>
          <a:p>
            <a:pPr algn="r" rtl="1">
              <a:buFont typeface="Wingdings" pitchFamily="2" charset="2"/>
              <a:buChar char="Ø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ar-SA" dirty="0" smtClean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824" y="450376"/>
            <a:ext cx="7983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عوامل غیرفنی موثر بر تلفات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24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7312" y="178006"/>
            <a:ext cx="1222937" cy="980713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-221457" y="50723"/>
            <a:ext cx="2132136" cy="1107996"/>
          </a:xfrm>
          <a:custGeom>
            <a:avLst/>
            <a:gdLst>
              <a:gd name="connsiteX0" fmla="*/ 0 w 1758816"/>
              <a:gd name="connsiteY0" fmla="*/ 0 h 1446550"/>
              <a:gd name="connsiteX1" fmla="*/ 1758816 w 1758816"/>
              <a:gd name="connsiteY1" fmla="*/ 0 h 1446550"/>
              <a:gd name="connsiteX2" fmla="*/ 1758816 w 1758816"/>
              <a:gd name="connsiteY2" fmla="*/ 1446550 h 1446550"/>
              <a:gd name="connsiteX3" fmla="*/ 0 w 1758816"/>
              <a:gd name="connsiteY3" fmla="*/ 1446550 h 1446550"/>
              <a:gd name="connsiteX4" fmla="*/ 0 w 1758816"/>
              <a:gd name="connsiteY4" fmla="*/ 0 h 1446550"/>
              <a:gd name="connsiteX0" fmla="*/ 0 w 1987416"/>
              <a:gd name="connsiteY0" fmla="*/ 0 h 1446550"/>
              <a:gd name="connsiteX1" fmla="*/ 1758816 w 1987416"/>
              <a:gd name="connsiteY1" fmla="*/ 0 h 1446550"/>
              <a:gd name="connsiteX2" fmla="*/ 1987416 w 1987416"/>
              <a:gd name="connsiteY2" fmla="*/ 1389400 h 1446550"/>
              <a:gd name="connsiteX3" fmla="*/ 0 w 1987416"/>
              <a:gd name="connsiteY3" fmla="*/ 1446550 h 1446550"/>
              <a:gd name="connsiteX4" fmla="*/ 0 w 1987416"/>
              <a:gd name="connsiteY4" fmla="*/ 0 h 1446550"/>
              <a:gd name="connsiteX0" fmla="*/ 0 w 1987416"/>
              <a:gd name="connsiteY0" fmla="*/ 0 h 2060912"/>
              <a:gd name="connsiteX1" fmla="*/ 1758816 w 1987416"/>
              <a:gd name="connsiteY1" fmla="*/ 0 h 2060912"/>
              <a:gd name="connsiteX2" fmla="*/ 1987416 w 1987416"/>
              <a:gd name="connsiteY2" fmla="*/ 1389400 h 2060912"/>
              <a:gd name="connsiteX3" fmla="*/ 471488 w 1987416"/>
              <a:gd name="connsiteY3" fmla="*/ 2060912 h 2060912"/>
              <a:gd name="connsiteX4" fmla="*/ 0 w 1987416"/>
              <a:gd name="connsiteY4" fmla="*/ 0 h 2060912"/>
              <a:gd name="connsiteX0" fmla="*/ 0 w 1987416"/>
              <a:gd name="connsiteY0" fmla="*/ 0 h 1832312"/>
              <a:gd name="connsiteX1" fmla="*/ 1758816 w 1987416"/>
              <a:gd name="connsiteY1" fmla="*/ 0 h 1832312"/>
              <a:gd name="connsiteX2" fmla="*/ 1987416 w 1987416"/>
              <a:gd name="connsiteY2" fmla="*/ 1389400 h 1832312"/>
              <a:gd name="connsiteX3" fmla="*/ 128588 w 1987416"/>
              <a:gd name="connsiteY3" fmla="*/ 1832312 h 1832312"/>
              <a:gd name="connsiteX4" fmla="*/ 0 w 1987416"/>
              <a:gd name="connsiteY4" fmla="*/ 0 h 1832312"/>
              <a:gd name="connsiteX0" fmla="*/ 100012 w 2087428"/>
              <a:gd name="connsiteY0" fmla="*/ 0 h 1975187"/>
              <a:gd name="connsiteX1" fmla="*/ 1858828 w 2087428"/>
              <a:gd name="connsiteY1" fmla="*/ 0 h 1975187"/>
              <a:gd name="connsiteX2" fmla="*/ 2087428 w 2087428"/>
              <a:gd name="connsiteY2" fmla="*/ 1389400 h 1975187"/>
              <a:gd name="connsiteX3" fmla="*/ 0 w 2087428"/>
              <a:gd name="connsiteY3" fmla="*/ 1975187 h 1975187"/>
              <a:gd name="connsiteX4" fmla="*/ 100012 w 2087428"/>
              <a:gd name="connsiteY4" fmla="*/ 0 h 1975187"/>
              <a:gd name="connsiteX0" fmla="*/ 0 w 1987416"/>
              <a:gd name="connsiteY0" fmla="*/ 0 h 2332374"/>
              <a:gd name="connsiteX1" fmla="*/ 1758816 w 1987416"/>
              <a:gd name="connsiteY1" fmla="*/ 0 h 2332374"/>
              <a:gd name="connsiteX2" fmla="*/ 1987416 w 1987416"/>
              <a:gd name="connsiteY2" fmla="*/ 1389400 h 2332374"/>
              <a:gd name="connsiteX3" fmla="*/ 114301 w 1987416"/>
              <a:gd name="connsiteY3" fmla="*/ 2332374 h 2332374"/>
              <a:gd name="connsiteX4" fmla="*/ 0 w 1987416"/>
              <a:gd name="connsiteY4" fmla="*/ 0 h 2332374"/>
              <a:gd name="connsiteX0" fmla="*/ 14287 w 2001703"/>
              <a:gd name="connsiteY0" fmla="*/ 0 h 1589424"/>
              <a:gd name="connsiteX1" fmla="*/ 1773103 w 2001703"/>
              <a:gd name="connsiteY1" fmla="*/ 0 h 1589424"/>
              <a:gd name="connsiteX2" fmla="*/ 2001703 w 2001703"/>
              <a:gd name="connsiteY2" fmla="*/ 1389400 h 1589424"/>
              <a:gd name="connsiteX3" fmla="*/ 0 w 2001703"/>
              <a:gd name="connsiteY3" fmla="*/ 1589424 h 1589424"/>
              <a:gd name="connsiteX4" fmla="*/ 14287 w 2001703"/>
              <a:gd name="connsiteY4" fmla="*/ 0 h 158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03" h="1589424">
                <a:moveTo>
                  <a:pt x="14287" y="0"/>
                </a:moveTo>
                <a:lnTo>
                  <a:pt x="1773103" y="0"/>
                </a:lnTo>
                <a:lnTo>
                  <a:pt x="2001703" y="1389400"/>
                </a:lnTo>
                <a:lnTo>
                  <a:pt x="0" y="1589424"/>
                </a:lnTo>
                <a:lnTo>
                  <a:pt x="14287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GIS</a:t>
            </a:r>
            <a:endParaRPr lang="en-US" sz="6600" b="1" cap="none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786" y="1327246"/>
            <a:ext cx="11354936" cy="514179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چارت  و جزئیات حوزه معاونت فروش و خدمات </a:t>
            </a:r>
            <a:r>
              <a:rPr lang="fa-IR" dirty="0" smtClean="0">
                <a:cs typeface="B Zar" pitchFamily="2" charset="-78"/>
              </a:rPr>
              <a:t>مشترکین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تعداد </a:t>
            </a:r>
            <a:r>
              <a:rPr lang="fa-IR" dirty="0">
                <a:cs typeface="B Zar" pitchFamily="2" charset="-78"/>
              </a:rPr>
              <a:t>و ترکیب گروههای قطع انشعابهای غیرمجاز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تعداد و ترکیب گروههای قطع انشعابهای </a:t>
            </a:r>
            <a:r>
              <a:rPr lang="fa-IR" dirty="0" smtClean="0">
                <a:cs typeface="B Zar" pitchFamily="2" charset="-78"/>
              </a:rPr>
              <a:t>غیرمجاز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انرژی </a:t>
            </a:r>
            <a:r>
              <a:rPr lang="fa-IR" dirty="0">
                <a:cs typeface="B Zar" pitchFamily="2" charset="-78"/>
              </a:rPr>
              <a:t>تحویلی</a:t>
            </a:r>
          </a:p>
          <a:p>
            <a:pPr lvl="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>
                <a:cs typeface="B Zar" pitchFamily="2" charset="-78"/>
              </a:rPr>
              <a:t>درصد انرژی فروخته شده در تعرفه های مختلف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Zar" pitchFamily="2" charset="-78"/>
              </a:rPr>
              <a:t>اصلاح </a:t>
            </a:r>
            <a:r>
              <a:rPr lang="fa-IR" dirty="0">
                <a:cs typeface="B Zar" pitchFamily="2" charset="-78"/>
              </a:rPr>
              <a:t>محدودیت دستورالعمل ها متناسب با وضعیت زمانی و مکانی ( فروش انشعاب – غیرمجازها و .... </a:t>
            </a:r>
            <a:r>
              <a:rPr lang="fa-IR" dirty="0" smtClean="0">
                <a:cs typeface="B Zar" pitchFamily="2" charset="-78"/>
              </a:rPr>
              <a:t>)</a:t>
            </a:r>
          </a:p>
          <a:p>
            <a:pPr lvl="0" algn="r" rtl="1">
              <a:buFont typeface="Wingdings" pitchFamily="2" charset="2"/>
              <a:buChar char="Ø"/>
            </a:pPr>
            <a:endParaRPr lang="fa-IR" dirty="0">
              <a:cs typeface="B Zar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endParaRPr lang="fa-IR" dirty="0">
              <a:cs typeface="B Zar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dirty="0" smtClean="0">
              <a:cs typeface="B Zar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fa-IR" dirty="0" smtClean="0">
              <a:cs typeface="B Zar" pitchFamily="2" charset="-78"/>
            </a:endParaRPr>
          </a:p>
          <a:p>
            <a:pPr marL="742950" lvl="0" indent="-742950" algn="r" rtl="1">
              <a:buFont typeface="+mj-lt"/>
              <a:buAutoNum type="arabicParenR"/>
            </a:pPr>
            <a:endParaRPr lang="ar-SA" dirty="0" smtClean="0">
              <a:cs typeface="B Zar" pitchFamily="2" charset="-78"/>
            </a:endParaRPr>
          </a:p>
          <a:p>
            <a:pPr marL="742950" indent="-742950" algn="r" rtl="1">
              <a:buFont typeface="+mj-lt"/>
              <a:buAutoNum type="arabicParenR"/>
            </a:pPr>
            <a:endParaRPr lang="en-US" dirty="0">
              <a:cs typeface="B Za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824" y="450376"/>
            <a:ext cx="7983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عوامل غیرفنی موثر بر تلفات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26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691</Words>
  <Application>Microsoft Office PowerPoint</Application>
  <PresentationFormat>Custom</PresentationFormat>
  <Paragraphs>238</Paragraphs>
  <Slides>42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CorelDRAW</vt:lpstr>
      <vt:lpstr>Worksheet</vt:lpstr>
      <vt:lpstr>PowerPoint Presentation</vt:lpstr>
      <vt:lpstr> تعيين نقطه مطلوب تلفات انرژي الكتريكي در شبكه‌هاي توزيع ايران بر اساس شاخص‌هاي جغرافيايي، فني و اقتصادي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نصب برد کنترل از راه دور در داخل کنتور های دیجیتال</vt:lpstr>
      <vt:lpstr>کنتورهای AMI مجتمع تجاری اداری ارگ</vt:lpstr>
      <vt:lpstr>کنتورهای قرائت از راه دور بازار پارچه فروش ها</vt:lpstr>
      <vt:lpstr>نصب تابلو تجمیع خارج از دسترس مشترکین جهت بازار روز مسکن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bargh</cp:lastModifiedBy>
  <cp:revision>46</cp:revision>
  <dcterms:created xsi:type="dcterms:W3CDTF">2017-08-10T07:55:33Z</dcterms:created>
  <dcterms:modified xsi:type="dcterms:W3CDTF">2018-07-18T11:31:37Z</dcterms:modified>
</cp:coreProperties>
</file>